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6" r:id="rId4"/>
    <p:sldId id="289" r:id="rId5"/>
    <p:sldId id="293" r:id="rId6"/>
    <p:sldId id="295" r:id="rId7"/>
    <p:sldId id="294" r:id="rId8"/>
    <p:sldId id="296" r:id="rId9"/>
    <p:sldId id="297" r:id="rId10"/>
    <p:sldId id="298" r:id="rId11"/>
    <p:sldId id="300" r:id="rId12"/>
    <p:sldId id="301" r:id="rId13"/>
    <p:sldId id="299" r:id="rId14"/>
    <p:sldId id="266" r:id="rId15"/>
  </p:sldIdLst>
  <p:sldSz cx="18288000" cy="10287000"/>
  <p:notesSz cx="6858000" cy="9144000"/>
  <p:embeddedFontLst>
    <p:embeddedFont>
      <p:font typeface="Libre Baskerville" panose="02000000000000000000" pitchFamily="2" charset="0"/>
      <p:regular r:id="rId17"/>
      <p:bold r:id="rId18"/>
      <p:italic r:id="rId19"/>
    </p:embeddedFont>
    <p:embeddedFont>
      <p:font typeface="Public Sans" pitchFamily="2" charset="77"/>
      <p:regular r:id="rId20"/>
    </p:embeddedFont>
    <p:embeddedFont>
      <p:font typeface="Public Sans Bold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2" autoAdjust="0"/>
    <p:restoredTop sz="94673" autoAdjust="0"/>
  </p:normalViewPr>
  <p:slideViewPr>
    <p:cSldViewPr>
      <p:cViewPr varScale="1">
        <p:scale>
          <a:sx n="79" d="100"/>
          <a:sy n="79" d="100"/>
        </p:scale>
        <p:origin x="272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E44DA-4143-FE42-AA0C-A8FE7D94754A}" type="datetimeFigureOut">
              <a:rPr lang="en-TW" smtClean="0"/>
              <a:t>2/27/25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3C4D-AEE7-CC46-8726-F1DF08599A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63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73" t="-105158" b="-9097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17010927" y="4743371"/>
            <a:ext cx="1277073" cy="800257"/>
            <a:chOff x="0" y="0"/>
            <a:chExt cx="1702765" cy="106701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012"/>
            <a:ext cx="666538" cy="667915"/>
            <a:chOff x="0" y="0"/>
            <a:chExt cx="888718" cy="89055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88718" cy="890554"/>
              <a:chOff x="0" y="0"/>
              <a:chExt cx="6350000" cy="636311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6311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118">
                    <a:moveTo>
                      <a:pt x="3175000" y="0"/>
                    </a:moveTo>
                    <a:cubicBezTo>
                      <a:pt x="1421496" y="0"/>
                      <a:pt x="0" y="1424433"/>
                      <a:pt x="0" y="3181559"/>
                    </a:cubicBezTo>
                    <a:cubicBezTo>
                      <a:pt x="0" y="4938686"/>
                      <a:pt x="1421496" y="6363118"/>
                      <a:pt x="3175000" y="6363118"/>
                    </a:cubicBezTo>
                    <a:cubicBezTo>
                      <a:pt x="4928504" y="6363118"/>
                      <a:pt x="6350000" y="4938686"/>
                      <a:pt x="6350000" y="3181559"/>
                    </a:cubicBezTo>
                    <a:cubicBezTo>
                      <a:pt x="6350000" y="1424433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49976" y="244812"/>
              <a:ext cx="581866" cy="39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5238" y="2930515"/>
            <a:ext cx="11959530" cy="5226226"/>
            <a:chOff x="0" y="0"/>
            <a:chExt cx="15946039" cy="6968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5946039" cy="54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My Weekly</a:t>
              </a:r>
            </a:p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Updates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205740" y="1117494"/>
            <a:ext cx="305356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spc="2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December 18, 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E808-4AAB-F8DD-4A6C-D7FB50C5B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42D17-5312-C5B2-E5DC-08A1E7197BC6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MVP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EEDE8-E1FD-2D79-600A-67E0528E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36" y="2781300"/>
            <a:ext cx="16685727" cy="609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5C3DB-D9F5-0E92-02CA-2508BF892307}"/>
              </a:ext>
            </a:extLst>
          </p:cNvPr>
          <p:cNvSpPr txBox="1"/>
          <p:nvPr/>
        </p:nvSpPr>
        <p:spPr>
          <a:xfrm>
            <a:off x="6096000" y="17145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Create my own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98405-B6D0-CE1A-2BF8-A180A0C1CC62}"/>
              </a:ext>
            </a:extLst>
          </p:cNvPr>
          <p:cNvSpPr txBox="1"/>
          <p:nvPr/>
        </p:nvSpPr>
        <p:spPr>
          <a:xfrm>
            <a:off x="6716486" y="9080445"/>
            <a:ext cx="5018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Goal: 500 samples</a:t>
            </a:r>
          </a:p>
        </p:txBody>
      </p:sp>
    </p:spTree>
    <p:extLst>
      <p:ext uri="{BB962C8B-B14F-4D97-AF65-F5344CB8AC3E}">
        <p14:creationId xmlns:p14="http://schemas.microsoft.com/office/powerpoint/2010/main" val="198981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007B9-2EBE-945C-08DC-D0B28BE1B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" b="-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35E5B-68F4-C21F-87B7-BDD7C35C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57500"/>
            <a:ext cx="4168263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3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3585C-7E91-E85E-2738-CC48559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5" y="4229100"/>
            <a:ext cx="17472990" cy="431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4A2DE5-2EF1-1BB1-0CBA-50A16121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868" y="1409700"/>
            <a:ext cx="4168263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839B56-B1A5-D5F8-C2E0-8BA4C8D4CA4B}"/>
              </a:ext>
            </a:extLst>
          </p:cNvPr>
          <p:cNvSpPr txBox="1"/>
          <p:nvPr/>
        </p:nvSpPr>
        <p:spPr>
          <a:xfrm>
            <a:off x="4724400" y="4533900"/>
            <a:ext cx="12115800" cy="328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• </a:t>
            </a:r>
            <a:r>
              <a:rPr lang="en-US" sz="3600" b="1" dirty="0">
                <a:latin typeface="STSong" panose="02010600040101010101" pitchFamily="2" charset="-122"/>
                <a:ea typeface="STSong" panose="02010600040101010101" pitchFamily="2" charset="-122"/>
              </a:rPr>
              <a:t>Spectral Features:</a:t>
            </a: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 Frequency distribution (FFT, MFCCs).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• </a:t>
            </a:r>
            <a:r>
              <a:rPr lang="en-US" sz="3600" b="1" dirty="0">
                <a:latin typeface="STSong" panose="02010600040101010101" pitchFamily="2" charset="-122"/>
                <a:ea typeface="STSong" panose="02010600040101010101" pitchFamily="2" charset="-122"/>
              </a:rPr>
              <a:t>Dynamic Features:</a:t>
            </a: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 RMS (Root Mean Square) loudness.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• </a:t>
            </a:r>
            <a:r>
              <a:rPr lang="en-US" sz="3600" b="1" dirty="0">
                <a:latin typeface="STSong" panose="02010600040101010101" pitchFamily="2" charset="-122"/>
                <a:ea typeface="STSong" panose="02010600040101010101" pitchFamily="2" charset="-122"/>
              </a:rPr>
              <a:t>Reverb Indicators:</a:t>
            </a: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 Spectral decay over time.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• </a:t>
            </a:r>
            <a:r>
              <a:rPr lang="en-US" sz="3600" b="1" dirty="0">
                <a:latin typeface="STSong" panose="02010600040101010101" pitchFamily="2" charset="-122"/>
                <a:ea typeface="STSong" panose="02010600040101010101" pitchFamily="2" charset="-122"/>
              </a:rPr>
              <a:t>Modulation Indicators:</a:t>
            </a: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 Frequency modulation rate.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D9DCA-753D-A800-EA43-6ECC911390A9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MVP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6F020-14B3-52FE-5C7B-49710395C28D}"/>
              </a:ext>
            </a:extLst>
          </p:cNvPr>
          <p:cNvSpPr txBox="1"/>
          <p:nvPr/>
        </p:nvSpPr>
        <p:spPr>
          <a:xfrm>
            <a:off x="4724400" y="1714500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Extract Features from Each Sample?</a:t>
            </a:r>
          </a:p>
        </p:txBody>
      </p:sp>
    </p:spTree>
    <p:extLst>
      <p:ext uri="{BB962C8B-B14F-4D97-AF65-F5344CB8AC3E}">
        <p14:creationId xmlns:p14="http://schemas.microsoft.com/office/powerpoint/2010/main" val="17965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1" b="-13370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8810731" y="1028013"/>
            <a:ext cx="666538" cy="667911"/>
            <a:chOff x="0" y="0"/>
            <a:chExt cx="888718" cy="8905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88718" cy="890549"/>
              <a:chOff x="0" y="0"/>
              <a:chExt cx="6350000" cy="63630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6308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081">
                    <a:moveTo>
                      <a:pt x="3175000" y="0"/>
                    </a:moveTo>
                    <a:cubicBezTo>
                      <a:pt x="1421496" y="0"/>
                      <a:pt x="0" y="1424424"/>
                      <a:pt x="0" y="3181540"/>
                    </a:cubicBezTo>
                    <a:cubicBezTo>
                      <a:pt x="0" y="4938657"/>
                      <a:pt x="1421496" y="6363081"/>
                      <a:pt x="3175000" y="6363081"/>
                    </a:cubicBezTo>
                    <a:cubicBezTo>
                      <a:pt x="4928504" y="6363081"/>
                      <a:pt x="6350000" y="4938657"/>
                      <a:pt x="6350000" y="3181540"/>
                    </a:cubicBezTo>
                    <a:cubicBezTo>
                      <a:pt x="6350000" y="1424424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9976" y="244812"/>
              <a:ext cx="581866" cy="39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42114" y="4081802"/>
            <a:ext cx="11003773" cy="3818635"/>
            <a:chOff x="0" y="0"/>
            <a:chExt cx="14671697" cy="5091513"/>
          </a:xfrm>
        </p:grpSpPr>
        <p:sp>
          <p:nvSpPr>
            <p:cNvPr id="8" name="AutoShape 8"/>
            <p:cNvSpPr/>
            <p:nvPr/>
          </p:nvSpPr>
          <p:spPr>
            <a:xfrm>
              <a:off x="619125" y="3650675"/>
              <a:ext cx="13433447" cy="1270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4671697" cy="2841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8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Thank you!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05786"/>
              <a:ext cx="14671697" cy="68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Now, what’s next?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00B4-FAB6-8E83-705C-7DFDD60E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4462AD3-5CD1-5F4F-479C-08DB5DB8970B}"/>
              </a:ext>
            </a:extLst>
          </p:cNvPr>
          <p:cNvGrpSpPr/>
          <p:nvPr/>
        </p:nvGrpSpPr>
        <p:grpSpPr>
          <a:xfrm>
            <a:off x="1361969" y="3163339"/>
            <a:ext cx="6496050" cy="3945606"/>
            <a:chOff x="0" y="0"/>
            <a:chExt cx="8661400" cy="5260807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6AE160-A563-2541-B1C8-44D4F926A23E}"/>
                </a:ext>
              </a:extLst>
            </p:cNvPr>
            <p:cNvSpPr txBox="1"/>
            <p:nvPr/>
          </p:nvSpPr>
          <p:spPr>
            <a:xfrm>
              <a:off x="0" y="0"/>
              <a:ext cx="8661400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A19C95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Quickly</a:t>
              </a:r>
              <a:endParaRPr lang="en-US" sz="9000" u="none" dirty="0">
                <a:solidFill>
                  <a:srgbClr val="A19C95"/>
                </a:solidFill>
                <a:latin typeface="Libre Baskerville"/>
                <a:ea typeface="STSong" panose="02010600040101010101" pitchFamily="2" charset="-122"/>
                <a:cs typeface="Libre Baskerville"/>
                <a:sym typeface="Libre Baskerville"/>
              </a:endParaRPr>
            </a:p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u="none" dirty="0">
                  <a:solidFill>
                    <a:srgbClr val="252629"/>
                  </a:solidFill>
                  <a:latin typeface="Libre Baskerville"/>
                  <a:ea typeface="STSong" panose="02010600040101010101" pitchFamily="2" charset="-122"/>
                  <a:cs typeface="Libre Baskerville"/>
                  <a:sym typeface="Libre Baskerville"/>
                </a:rPr>
                <a:t>Rewinds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1057F3-8AF6-6E1B-5C65-32C7D9373113}"/>
                </a:ext>
              </a:extLst>
            </p:cNvPr>
            <p:cNvSpPr txBox="1"/>
            <p:nvPr/>
          </p:nvSpPr>
          <p:spPr>
            <a:xfrm>
              <a:off x="0" y="4234373"/>
              <a:ext cx="8661400" cy="1026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220"/>
                </a:lnSpc>
                <a:spcBef>
                  <a:spcPct val="0"/>
                </a:spcBef>
                <a:tabLst>
                  <a:tab pos="3894138" algn="l"/>
                </a:tabLst>
              </a:pPr>
              <a:r>
                <a:rPr lang="en-US" sz="24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These</a:t>
              </a:r>
              <a:r>
                <a:rPr lang="en-US" sz="2400" u="none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 are goals I’m working on based</a:t>
              </a:r>
            </a:p>
            <a:p>
              <a:pPr lvl="0" algn="l">
                <a:lnSpc>
                  <a:spcPts val="3220"/>
                </a:lnSpc>
                <a:spcBef>
                  <a:spcPct val="0"/>
                </a:spcBef>
                <a:tabLst>
                  <a:tab pos="3894138" algn="l"/>
                </a:tabLst>
              </a:pPr>
              <a:r>
                <a:rPr lang="en-US" sz="2400" u="none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on the goal of making an AI plugin for the year.</a:t>
              </a:r>
            </a:p>
          </p:txBody>
        </p: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71046743-AA09-7D74-B551-440ACA1EBB15}"/>
              </a:ext>
            </a:extLst>
          </p:cNvPr>
          <p:cNvSpPr/>
          <p:nvPr/>
        </p:nvSpPr>
        <p:spPr>
          <a:xfrm>
            <a:off x="9619527" y="3584697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6D48D4E-81A5-1C4B-C06E-00470CC0C1F6}"/>
              </a:ext>
            </a:extLst>
          </p:cNvPr>
          <p:cNvGrpSpPr/>
          <p:nvPr/>
        </p:nvGrpSpPr>
        <p:grpSpPr>
          <a:xfrm>
            <a:off x="9619527" y="1707679"/>
            <a:ext cx="7372350" cy="1444577"/>
            <a:chOff x="0" y="0"/>
            <a:chExt cx="9829800" cy="1926103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7B819020-64CE-5A19-36AA-920DED6EBBC4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31772006-DA4B-3923-1BF2-A022DA40F3E0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 Bold"/>
                </a:rPr>
                <a:t>POSSIBILITY OF AI SYNTHESIZERS</a:t>
              </a: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299F5FD4-6153-F8C0-DB97-ACFDB9ED0EA3}"/>
              </a:ext>
            </a:extLst>
          </p:cNvPr>
          <p:cNvGrpSpPr/>
          <p:nvPr/>
        </p:nvGrpSpPr>
        <p:grpSpPr>
          <a:xfrm>
            <a:off x="9619527" y="4245848"/>
            <a:ext cx="7372350" cy="1823526"/>
            <a:chOff x="0" y="0"/>
            <a:chExt cx="9829800" cy="2431368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6CAD7B1B-E2D1-874D-AACA-CEC1BD5F3E56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26414D7B-507D-8927-2D95-5E5D6848CEA4}"/>
                </a:ext>
              </a:extLst>
            </p:cNvPr>
            <p:cNvSpPr txBox="1"/>
            <p:nvPr/>
          </p:nvSpPr>
          <p:spPr>
            <a:xfrm>
              <a:off x="0" y="1405447"/>
              <a:ext cx="9829800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 dirty="0">
                  <a:solidFill>
                    <a:srgbClr val="0E0E0E"/>
                  </a:solidFill>
                  <a:effectLst/>
                  <a:latin typeface="STSong" panose="02010600040101010101" pitchFamily="2" charset="-122"/>
                  <a:ea typeface="STSong" panose="02010600040101010101" pitchFamily="2" charset="-122"/>
                </a:rPr>
                <a:t>CHANGING THOUGHTS TO DUPLICATE TIMBRE</a:t>
              </a:r>
              <a:endParaRPr lang="en-US" sz="2500" dirty="0">
                <a:solidFill>
                  <a:srgbClr val="0E0E0E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endParaRPr>
            </a:p>
          </p:txBody>
        </p:sp>
      </p:grpSp>
      <p:grpSp>
        <p:nvGrpSpPr>
          <p:cNvPr id="38" name="Group 12">
            <a:extLst>
              <a:ext uri="{FF2B5EF4-FFF2-40B4-BE49-F238E27FC236}">
                <a16:creationId xmlns:a16="http://schemas.microsoft.com/office/drawing/2014/main" id="{1EECA48E-CB49-6197-5970-676E304A166E}"/>
              </a:ext>
            </a:extLst>
          </p:cNvPr>
          <p:cNvGrpSpPr/>
          <p:nvPr/>
        </p:nvGrpSpPr>
        <p:grpSpPr>
          <a:xfrm>
            <a:off x="9619527" y="6912180"/>
            <a:ext cx="8668473" cy="1438806"/>
            <a:chOff x="0" y="0"/>
            <a:chExt cx="9829800" cy="1918408"/>
          </a:xfrm>
        </p:grpSpPr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014350F3-40B5-DE8D-AEB3-663ADE0C255E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800093A2-750E-501D-EDE7-175345E38F67}"/>
                </a:ext>
              </a:extLst>
            </p:cNvPr>
            <p:cNvSpPr txBox="1"/>
            <p:nvPr/>
          </p:nvSpPr>
          <p:spPr>
            <a:xfrm>
              <a:off x="0" y="1405447"/>
              <a:ext cx="98298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 dirty="0">
                  <a:solidFill>
                    <a:srgbClr val="0E0E0E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OPEN TO NEW IDEAS</a:t>
              </a:r>
            </a:p>
          </p:txBody>
        </p:sp>
      </p:grpSp>
      <p:sp>
        <p:nvSpPr>
          <p:cNvPr id="41" name="AutoShape 15">
            <a:extLst>
              <a:ext uri="{FF2B5EF4-FFF2-40B4-BE49-F238E27FC236}">
                <a16:creationId xmlns:a16="http://schemas.microsoft.com/office/drawing/2014/main" id="{63A97C33-9055-ADB3-1211-FC7BAACF2D23}"/>
              </a:ext>
            </a:extLst>
          </p:cNvPr>
          <p:cNvSpPr/>
          <p:nvPr/>
        </p:nvSpPr>
        <p:spPr>
          <a:xfrm>
            <a:off x="9619527" y="6146490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sp>
        <p:nvSpPr>
          <p:cNvPr id="42" name="AutoShape 16">
            <a:extLst>
              <a:ext uri="{FF2B5EF4-FFF2-40B4-BE49-F238E27FC236}">
                <a16:creationId xmlns:a16="http://schemas.microsoft.com/office/drawing/2014/main" id="{DA902746-25A6-DA7C-FE4C-BAA863D11E74}"/>
              </a:ext>
            </a:extLst>
          </p:cNvPr>
          <p:cNvSpPr/>
          <p:nvPr/>
        </p:nvSpPr>
        <p:spPr>
          <a:xfrm>
            <a:off x="9619527" y="8708283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1333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>
            <a:extLst>
              <a:ext uri="{FF2B5EF4-FFF2-40B4-BE49-F238E27FC236}">
                <a16:creationId xmlns:a16="http://schemas.microsoft.com/office/drawing/2014/main" id="{63AF3F57-9562-D700-0BC4-EC57A2C5F40C}"/>
              </a:ext>
            </a:extLst>
          </p:cNvPr>
          <p:cNvGrpSpPr/>
          <p:nvPr/>
        </p:nvGrpSpPr>
        <p:grpSpPr>
          <a:xfrm>
            <a:off x="1429473" y="5173557"/>
            <a:ext cx="11959530" cy="2931365"/>
            <a:chOff x="0" y="3059814"/>
            <a:chExt cx="15946039" cy="3908487"/>
          </a:xfrm>
        </p:grpSpPr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317E1327-218D-4D5F-8D44-83437687256F}"/>
                </a:ext>
              </a:extLst>
            </p:cNvPr>
            <p:cNvSpPr txBox="1"/>
            <p:nvPr/>
          </p:nvSpPr>
          <p:spPr>
            <a:xfrm>
              <a:off x="0" y="3059814"/>
              <a:ext cx="15946039" cy="247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9000" spc="-270" dirty="0">
                  <a:solidFill>
                    <a:schemeClr val="accent6">
                      <a:lumMod val="50000"/>
                    </a:schemeClr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Content</a:t>
              </a:r>
              <a:endParaRPr lang="en-US" sz="9000" spc="-270" dirty="0">
                <a:solidFill>
                  <a:srgbClr val="A19C95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39228EE9-2BB0-A84D-ECF6-38B57F97B9E0}"/>
                </a:ext>
              </a:extLst>
            </p:cNvPr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D80CC551-2209-48B3-8044-1968FD8C00BD}"/>
              </a:ext>
            </a:extLst>
          </p:cNvPr>
          <p:cNvSpPr/>
          <p:nvPr/>
        </p:nvSpPr>
        <p:spPr>
          <a:xfrm>
            <a:off x="9619527" y="3584697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82F9021-4270-6AEB-9E98-DD518FCB4442}"/>
              </a:ext>
            </a:extLst>
          </p:cNvPr>
          <p:cNvGrpSpPr/>
          <p:nvPr/>
        </p:nvGrpSpPr>
        <p:grpSpPr>
          <a:xfrm>
            <a:off x="1581150" y="3998869"/>
            <a:ext cx="6631215" cy="3961700"/>
            <a:chOff x="-180220" y="0"/>
            <a:chExt cx="8841620" cy="528226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58F945B-DCBB-57BA-76F5-E789A08949D3}"/>
                </a:ext>
              </a:extLst>
            </p:cNvPr>
            <p:cNvSpPr txBox="1"/>
            <p:nvPr/>
          </p:nvSpPr>
          <p:spPr>
            <a:xfrm>
              <a:off x="0" y="0"/>
              <a:ext cx="8661400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endParaRPr lang="en-US" sz="9000" u="none" dirty="0">
                <a:solidFill>
                  <a:srgbClr val="252629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4BFD7380-7B05-24C1-6823-2EBDDE82D96F}"/>
                </a:ext>
              </a:extLst>
            </p:cNvPr>
            <p:cNvSpPr txBox="1"/>
            <p:nvPr/>
          </p:nvSpPr>
          <p:spPr>
            <a:xfrm>
              <a:off x="-180220" y="4234372"/>
              <a:ext cx="8661400" cy="104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cs typeface="Public Sans"/>
                  <a:sym typeface="Public Sans"/>
                </a:rPr>
                <a:t>What I’ll cover today of things have learned and done these days.</a:t>
              </a:r>
              <a:endParaRPr lang="en-US" sz="2500" u="none" dirty="0">
                <a:solidFill>
                  <a:srgbClr val="252629"/>
                </a:solidFill>
                <a:latin typeface="STSong" panose="02010600040101010101" pitchFamily="2" charset="-122"/>
                <a:ea typeface="STSong" panose="02010600040101010101" pitchFamily="2" charset="-122"/>
                <a:cs typeface="Public Sans"/>
                <a:sym typeface="Public Sans"/>
              </a:endParaRP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6EE769C7-D501-EE7C-C68A-08B761CB6484}"/>
              </a:ext>
            </a:extLst>
          </p:cNvPr>
          <p:cNvGrpSpPr/>
          <p:nvPr/>
        </p:nvGrpSpPr>
        <p:grpSpPr>
          <a:xfrm>
            <a:off x="9619527" y="1707679"/>
            <a:ext cx="7372350" cy="1444577"/>
            <a:chOff x="0" y="0"/>
            <a:chExt cx="9829800" cy="1926103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202B4DF-43BF-87C3-6650-8FEA2378AF36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3A34C18D-0822-4B4C-0291-9CB0469F097C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 Bold"/>
                </a:rPr>
                <a:t>Related Works</a:t>
              </a: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9A6B7399-8D9E-B765-7BFB-FF514483573B}"/>
              </a:ext>
            </a:extLst>
          </p:cNvPr>
          <p:cNvGrpSpPr/>
          <p:nvPr/>
        </p:nvGrpSpPr>
        <p:grpSpPr>
          <a:xfrm>
            <a:off x="9619527" y="4245848"/>
            <a:ext cx="7372350" cy="1444577"/>
            <a:chOff x="0" y="0"/>
            <a:chExt cx="9829800" cy="1926103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0E1EEB92-9FCB-5904-4433-35634453922B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A985F9F9-5FC4-223D-C5F0-972BE4B391B7}"/>
                </a:ext>
              </a:extLst>
            </p:cNvPr>
            <p:cNvSpPr txBox="1"/>
            <p:nvPr/>
          </p:nvSpPr>
          <p:spPr>
            <a:xfrm>
              <a:off x="0" y="1405447"/>
              <a:ext cx="9829800" cy="52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37" dirty="0">
                  <a:solidFill>
                    <a:srgbClr val="252629"/>
                  </a:solidFill>
                  <a:latin typeface="STSong" panose="02010600040101010101" pitchFamily="2" charset="-122"/>
                  <a:ea typeface="STSong" panose="02010600040101010101" pitchFamily="2" charset="-122"/>
                  <a:sym typeface="Public Sans Bold"/>
                </a:rPr>
                <a:t>Architecture</a:t>
              </a: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6AAF45EF-EABD-8A5C-0214-DF839678C41F}"/>
              </a:ext>
            </a:extLst>
          </p:cNvPr>
          <p:cNvGrpSpPr/>
          <p:nvPr/>
        </p:nvGrpSpPr>
        <p:grpSpPr>
          <a:xfrm>
            <a:off x="9619527" y="6912180"/>
            <a:ext cx="8668473" cy="1438806"/>
            <a:chOff x="0" y="0"/>
            <a:chExt cx="9829800" cy="1918408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F0D7C805-49EC-DA14-BD6F-EE5CFD4BE781}"/>
                </a:ext>
              </a:extLst>
            </p:cNvPr>
            <p:cNvSpPr txBox="1"/>
            <p:nvPr/>
          </p:nvSpPr>
          <p:spPr>
            <a:xfrm>
              <a:off x="0" y="0"/>
              <a:ext cx="9829800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D6DB2897-327E-D10B-953B-97F9FE0B3697}"/>
                </a:ext>
              </a:extLst>
            </p:cNvPr>
            <p:cNvSpPr txBox="1"/>
            <p:nvPr/>
          </p:nvSpPr>
          <p:spPr>
            <a:xfrm>
              <a:off x="0" y="1405447"/>
              <a:ext cx="98298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500" b="1" dirty="0">
                  <a:solidFill>
                    <a:srgbClr val="0E0E0E"/>
                  </a:solidFill>
                  <a:latin typeface="STSong" panose="02010600040101010101" pitchFamily="2" charset="-122"/>
                  <a:ea typeface="STSong" panose="02010600040101010101" pitchFamily="2" charset="-122"/>
                </a:rPr>
                <a:t>Progress</a:t>
              </a:r>
            </a:p>
          </p:txBody>
        </p:sp>
      </p:grpSp>
      <p:sp>
        <p:nvSpPr>
          <p:cNvPr id="19" name="AutoShape 15">
            <a:extLst>
              <a:ext uri="{FF2B5EF4-FFF2-40B4-BE49-F238E27FC236}">
                <a16:creationId xmlns:a16="http://schemas.microsoft.com/office/drawing/2014/main" id="{E22525F3-6A85-E2E8-D0D5-1D667C13831D}"/>
              </a:ext>
            </a:extLst>
          </p:cNvPr>
          <p:cNvSpPr/>
          <p:nvPr/>
        </p:nvSpPr>
        <p:spPr>
          <a:xfrm>
            <a:off x="9619527" y="6146490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2DFCA94E-5F1C-AD49-A6D7-E9B6000C19D8}"/>
              </a:ext>
            </a:extLst>
          </p:cNvPr>
          <p:cNvSpPr/>
          <p:nvPr/>
        </p:nvSpPr>
        <p:spPr>
          <a:xfrm>
            <a:off x="9619527" y="8708283"/>
            <a:ext cx="7239000" cy="9525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58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F2430-A31B-5202-5700-0A6660BBA961}"/>
              </a:ext>
            </a:extLst>
          </p:cNvPr>
          <p:cNvSpPr txBox="1"/>
          <p:nvPr/>
        </p:nvSpPr>
        <p:spPr>
          <a:xfrm>
            <a:off x="6248400" y="13335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Brief Introduction.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0290E-8EB9-CC78-6A1B-B2BE74B8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99" y="3467100"/>
            <a:ext cx="12955602" cy="50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A0D65-65CC-74AC-9DE0-E8655DF8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2247900"/>
            <a:ext cx="16791712" cy="684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161F6-EEFB-6023-BEE1-03F220816398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134752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DF8FE-5359-1A63-7FB9-2D460B56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9" y="2171700"/>
            <a:ext cx="1811172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SP: Differentiable Digital Signal Processing">
            <a:extLst>
              <a:ext uri="{FF2B5EF4-FFF2-40B4-BE49-F238E27FC236}">
                <a16:creationId xmlns:a16="http://schemas.microsoft.com/office/drawing/2014/main" id="{2AEEC6D4-3275-94C3-4A5E-AE6D0B9E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18288000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8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A2920-FAF3-9EB4-8800-4EFA075F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06" y="4381500"/>
            <a:ext cx="10205787" cy="331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40E28-33D6-3419-BA48-3E91CA26043F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148303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7D5E1-B386-8770-6B1C-D69153E9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CE20AC-A001-E0FE-4707-2D64907C8453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MVP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F5436-1C5E-B44C-F68A-8E8B280A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00500"/>
            <a:ext cx="15569476" cy="34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148</Words>
  <Application>Microsoft Macintosh PowerPoint</Application>
  <PresentationFormat>Custom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STSong</vt:lpstr>
      <vt:lpstr>Calibri</vt:lpstr>
      <vt:lpstr>Public Sans Bold</vt:lpstr>
      <vt:lpstr>Public Sans</vt:lpstr>
      <vt:lpstr>Aptos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Traditional Executive Real Estate Weekly Team Updates Presentation</dc:title>
  <cp:lastModifiedBy>游松澤</cp:lastModifiedBy>
  <cp:revision>19</cp:revision>
  <dcterms:created xsi:type="dcterms:W3CDTF">2006-08-16T00:00:00Z</dcterms:created>
  <dcterms:modified xsi:type="dcterms:W3CDTF">2025-02-27T06:25:45Z</dcterms:modified>
  <dc:identifier>DAGSIRS615U</dc:identifier>
</cp:coreProperties>
</file>